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98" r:id="rId5"/>
    <p:sldId id="332" r:id="rId6"/>
    <p:sldId id="312" r:id="rId7"/>
    <p:sldId id="283" r:id="rId8"/>
    <p:sldId id="32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4" autoAdjust="0"/>
    <p:restoredTop sz="94712" autoAdjust="0"/>
  </p:normalViewPr>
  <p:slideViewPr>
    <p:cSldViewPr snapToGrid="0">
      <p:cViewPr varScale="1">
        <p:scale>
          <a:sx n="71" d="100"/>
          <a:sy n="71" d="100"/>
        </p:scale>
        <p:origin x="432" y="43"/>
      </p:cViewPr>
      <p:guideLst>
        <p:guide orient="horz" pos="2160"/>
        <p:guide pos="3840"/>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lana Maze" userId="8275efa1-02d8-4cbb-9160-928085ab9795" providerId="ADAL" clId="{52C7F290-D598-4241-BBCD-ECD43597D641}"/>
    <pc:docChg chg="modSld">
      <pc:chgData name="Illana Maze" userId="8275efa1-02d8-4cbb-9160-928085ab9795" providerId="ADAL" clId="{52C7F290-D598-4241-BBCD-ECD43597D641}" dt="2024-03-20T16:10:38.726" v="40" actId="14100"/>
      <pc:docMkLst>
        <pc:docMk/>
      </pc:docMkLst>
      <pc:sldChg chg="modSp mod">
        <pc:chgData name="Illana Maze" userId="8275efa1-02d8-4cbb-9160-928085ab9795" providerId="ADAL" clId="{52C7F290-D598-4241-BBCD-ECD43597D641}" dt="2024-03-20T16:10:38.726" v="40" actId="14100"/>
        <pc:sldMkLst>
          <pc:docMk/>
          <pc:sldMk cId="3989923275" sldId="298"/>
        </pc:sldMkLst>
        <pc:spChg chg="mod">
          <ac:chgData name="Illana Maze" userId="8275efa1-02d8-4cbb-9160-928085ab9795" providerId="ADAL" clId="{52C7F290-D598-4241-BBCD-ECD43597D641}" dt="2024-03-20T16:10:38.726" v="40" actId="14100"/>
          <ac:spMkLst>
            <pc:docMk/>
            <pc:sldMk cId="3989923275" sldId="298"/>
            <ac:spMk id="4" creationId="{4772945D-CA91-4CFE-8EB7-941C7618C994}"/>
          </ac:spMkLst>
        </pc:spChg>
        <pc:picChg chg="mod">
          <ac:chgData name="Illana Maze" userId="8275efa1-02d8-4cbb-9160-928085ab9795" providerId="ADAL" clId="{52C7F290-D598-4241-BBCD-ECD43597D641}" dt="2024-03-20T16:10:09.964" v="0" actId="1076"/>
          <ac:picMkLst>
            <pc:docMk/>
            <pc:sldMk cId="3989923275" sldId="298"/>
            <ac:picMk id="12" creationId="{AA8A1CBA-9BB5-2246-9F4B-98EAD7C9015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3/20/2024</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3/20/2024</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er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ft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31747" y="0"/>
            <a:ext cx="9971768" cy="6937023"/>
          </a:xfrm>
        </p:spPr>
      </p:pic>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5611812" y="5992009"/>
            <a:ext cx="6580188" cy="865991"/>
          </a:xfrm>
        </p:spPr>
        <p:txBody>
          <a:bodyPr/>
          <a:lstStyle/>
          <a:p>
            <a:r>
              <a:rPr lang="en-US" dirty="0"/>
              <a:t>Presented by The NABIP Diversity, Equity, Inclusion &amp; Belonging Committee</a:t>
            </a:r>
          </a:p>
        </p:txBody>
      </p:sp>
    </p:spTree>
    <p:extLst>
      <p:ext uri="{BB962C8B-B14F-4D97-AF65-F5344CB8AC3E}">
        <p14:creationId xmlns:p14="http://schemas.microsoft.com/office/powerpoint/2010/main" val="398992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19B51A1E-902D-48AF-9020-955120F399B6}" type="slidenum">
              <a:rPr lang="en-US" noProof="0" smtClean="0"/>
              <a:pPr/>
              <a:t>2</a:t>
            </a:fld>
            <a:endParaRPr lang="en-US" noProof="0" dirty="0"/>
          </a:p>
        </p:txBody>
      </p:sp>
      <p:pic>
        <p:nvPicPr>
          <p:cNvPr id="3" name="Picture 2" descr="A screenshot of a cell phone&#10;&#10;Description automatically generated">
            <a:extLst>
              <a:ext uri="{FF2B5EF4-FFF2-40B4-BE49-F238E27FC236}">
                <a16:creationId xmlns:a16="http://schemas.microsoft.com/office/drawing/2014/main" id="{17A13554-CFF7-40B0-8996-EA51DB2D39DD}"/>
              </a:ext>
            </a:extLst>
          </p:cNvPr>
          <p:cNvPicPr>
            <a:picLocks noChangeAspect="1"/>
          </p:cNvPicPr>
          <p:nvPr/>
        </p:nvPicPr>
        <p:blipFill>
          <a:blip r:embed="rId2"/>
          <a:stretch>
            <a:fillRect/>
          </a:stretch>
        </p:blipFill>
        <p:spPr>
          <a:xfrm>
            <a:off x="575734" y="-220468"/>
            <a:ext cx="10961511" cy="7078468"/>
          </a:xfrm>
          <a:prstGeom prst="rect">
            <a:avLst/>
          </a:prstGeom>
        </p:spPr>
      </p:pic>
    </p:spTree>
    <p:extLst>
      <p:ext uri="{BB962C8B-B14F-4D97-AF65-F5344CB8AC3E}">
        <p14:creationId xmlns:p14="http://schemas.microsoft.com/office/powerpoint/2010/main" val="38900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78354A-41D5-43F7-A38D-3C946669B3C8}"/>
              </a:ext>
            </a:extLst>
          </p:cNvPr>
          <p:cNvSpPr>
            <a:spLocks noGrp="1"/>
          </p:cNvSpPr>
          <p:nvPr>
            <p:ph type="sldNum" sz="quarter" idx="13"/>
          </p:nvPr>
        </p:nvSpPr>
        <p:spPr>
          <a:solidFill>
            <a:schemeClr val="tx1">
              <a:lumMod val="95000"/>
              <a:lumOff val="5000"/>
            </a:schemeClr>
          </a:solidFill>
        </p:spPr>
        <p:txBody>
          <a:bodyPr/>
          <a:lstStyle/>
          <a:p>
            <a:fld id="{19B51A1E-902D-48AF-9020-955120F399B6}" type="slidenum">
              <a:rPr lang="en-US" smtClean="0"/>
              <a:pPr/>
              <a:t>3</a:t>
            </a:fld>
            <a:endParaRPr lang="en-US" dirty="0"/>
          </a:p>
        </p:txBody>
      </p:sp>
      <p:pic>
        <p:nvPicPr>
          <p:cNvPr id="13" name="Picture 12">
            <a:extLst>
              <a:ext uri="{FF2B5EF4-FFF2-40B4-BE49-F238E27FC236}">
                <a16:creationId xmlns:a16="http://schemas.microsoft.com/office/drawing/2014/main" id="{61B22DFC-70D7-4A9F-92F3-894BC6B1842A}"/>
              </a:ext>
            </a:extLst>
          </p:cNvPr>
          <p:cNvPicPr>
            <a:picLocks noChangeAspect="1"/>
          </p:cNvPicPr>
          <p:nvPr/>
        </p:nvPicPr>
        <p:blipFill>
          <a:blip r:embed="rId2"/>
          <a:stretch>
            <a:fillRect/>
          </a:stretch>
        </p:blipFill>
        <p:spPr>
          <a:xfrm>
            <a:off x="0" y="0"/>
            <a:ext cx="11446933" cy="6868159"/>
          </a:xfrm>
          <a:prstGeom prst="rect">
            <a:avLst/>
          </a:prstGeom>
        </p:spPr>
      </p:pic>
    </p:spTree>
    <p:extLst>
      <p:ext uri="{BB962C8B-B14F-4D97-AF65-F5344CB8AC3E}">
        <p14:creationId xmlns:p14="http://schemas.microsoft.com/office/powerpoint/2010/main" val="66190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erson posing for the camera&#10;&#10;Description automatically generated">
            <a:extLst>
              <a:ext uri="{FF2B5EF4-FFF2-40B4-BE49-F238E27FC236}">
                <a16:creationId xmlns:a16="http://schemas.microsoft.com/office/drawing/2014/main" id="{58F62104-02E9-440B-9EB2-119D7ECFD61E}"/>
              </a:ext>
            </a:extLst>
          </p:cNvPr>
          <p:cNvPicPr>
            <a:picLocks noChangeAspect="1"/>
          </p:cNvPicPr>
          <p:nvPr/>
        </p:nvPicPr>
        <p:blipFill>
          <a:blip r:embed="rId2"/>
          <a:stretch>
            <a:fillRect/>
          </a:stretch>
        </p:blipFill>
        <p:spPr>
          <a:xfrm>
            <a:off x="0" y="2528659"/>
            <a:ext cx="9309944" cy="4329341"/>
          </a:xfrm>
          <a:prstGeom prst="rect">
            <a:avLst/>
          </a:prstGeom>
        </p:spPr>
      </p:pic>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9309944" y="1346562"/>
            <a:ext cx="2300165" cy="5511438"/>
          </a:xfr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a:lstStyle/>
          <a:p>
            <a:pPr marL="0" indent="0">
              <a:buNone/>
            </a:pPr>
            <a:r>
              <a:rPr lang="en-US" sz="2000" b="1" u="sng" dirty="0">
                <a:solidFill>
                  <a:schemeClr val="accent6">
                    <a:lumMod val="75000"/>
                  </a:schemeClr>
                </a:solidFill>
              </a:rPr>
              <a:t>Vision &amp; Core Values</a:t>
            </a:r>
          </a:p>
          <a:p>
            <a:pPr marL="0" indent="0">
              <a:buNone/>
            </a:pPr>
            <a:endParaRPr lang="en-US" sz="2000" b="1" u="sng" dirty="0"/>
          </a:p>
          <a:p>
            <a:pPr>
              <a:buFont typeface="Wingdings" panose="05000000000000000000" pitchFamily="2" charset="2"/>
              <a:buChar char="ü"/>
            </a:pPr>
            <a:r>
              <a:rPr lang="en-US" dirty="0">
                <a:solidFill>
                  <a:schemeClr val="accent6">
                    <a:lumMod val="50000"/>
                  </a:schemeClr>
                </a:solidFill>
              </a:rPr>
              <a:t>Leverage the diversity of our membership to reflect the communities we serve, as well as the products and services we deliver</a:t>
            </a:r>
          </a:p>
          <a:p>
            <a:pPr>
              <a:buFont typeface="Wingdings" panose="05000000000000000000" pitchFamily="2" charset="2"/>
              <a:buChar char="ü"/>
            </a:pPr>
            <a:r>
              <a:rPr lang="en-US" dirty="0">
                <a:solidFill>
                  <a:schemeClr val="accent6">
                    <a:lumMod val="50000"/>
                  </a:schemeClr>
                </a:solidFill>
              </a:rPr>
              <a:t>Align policies, practices, programming, resources so all members have opportunities to thrive</a:t>
            </a:r>
          </a:p>
          <a:p>
            <a:pPr>
              <a:buFont typeface="Wingdings" panose="05000000000000000000" pitchFamily="2" charset="2"/>
              <a:buChar char="ü"/>
            </a:pPr>
            <a:r>
              <a:rPr lang="en-US" dirty="0">
                <a:solidFill>
                  <a:schemeClr val="accent6">
                    <a:lumMod val="50000"/>
                  </a:schemeClr>
                </a:solidFill>
              </a:rPr>
              <a:t>Create an environment in which everyone feels valued and respected</a:t>
            </a:r>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714112" y="263014"/>
            <a:ext cx="7560265" cy="985000"/>
          </a:xfrm>
        </p:spPr>
        <p:txBody>
          <a:bodyPr/>
          <a:lstStyle/>
          <a:p>
            <a:pPr algn="ctr"/>
            <a:r>
              <a:rPr lang="en-US" sz="3400" dirty="0">
                <a:solidFill>
                  <a:schemeClr val="accent6">
                    <a:lumMod val="75000"/>
                  </a:schemeClr>
                </a:solidFill>
              </a:rPr>
              <a:t>NABIP Diversity, Equity , and Inclusion Mission</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0" y="1346562"/>
            <a:ext cx="9309944" cy="1182097"/>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lstStyle/>
          <a:p>
            <a:endParaRPr lang="en-US" sz="2000" dirty="0"/>
          </a:p>
          <a:p>
            <a:r>
              <a:rPr lang="en-US" sz="2000" dirty="0"/>
              <a:t> </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4</a:t>
            </a:fld>
            <a:endParaRPr lang="en-US" dirty="0"/>
          </a:p>
        </p:txBody>
      </p:sp>
      <p:sp>
        <p:nvSpPr>
          <p:cNvPr id="5" name="Rectangle 4"/>
          <p:cNvSpPr/>
          <p:nvPr/>
        </p:nvSpPr>
        <p:spPr>
          <a:xfrm>
            <a:off x="112888" y="1389081"/>
            <a:ext cx="9197055" cy="1200329"/>
          </a:xfrm>
          <a:prstGeom prst="rect">
            <a:avLst/>
          </a:prstGeom>
        </p:spPr>
        <p:txBody>
          <a:bodyPr wrap="square">
            <a:spAutoFit/>
          </a:bodyPr>
          <a:lstStyle/>
          <a:p>
            <a:r>
              <a:rPr lang="en-US" b="1" dirty="0">
                <a:solidFill>
                  <a:schemeClr val="bg1"/>
                </a:solidFill>
              </a:rPr>
              <a:t>To provide Diversity, Equity and Inclusion (DEI) experiences that actively engage us in learning from each other to mitigate unconscious bias, educate on racial injustice, exclude discrimination of all forms, increase equity, and foster inclusion throughout the National Association of Benefits and Insurance Professionals (NABIP). </a:t>
            </a:r>
          </a:p>
        </p:txBody>
      </p:sp>
    </p:spTree>
    <p:extLst>
      <p:ext uri="{BB962C8B-B14F-4D97-AF65-F5344CB8AC3E}">
        <p14:creationId xmlns:p14="http://schemas.microsoft.com/office/powerpoint/2010/main" val="132974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F956D-BAC4-4A75-A58E-4B573F37FAB9}"/>
              </a:ext>
            </a:extLst>
          </p:cNvPr>
          <p:cNvSpPr>
            <a:spLocks noGrp="1"/>
          </p:cNvSpPr>
          <p:nvPr>
            <p:ph type="sldNum" sz="quarter" idx="13"/>
          </p:nvPr>
        </p:nvSpPr>
        <p:spPr/>
        <p:txBody>
          <a:bodyPr/>
          <a:lstStyle/>
          <a:p>
            <a:fld id="{19B51A1E-902D-48AF-9020-955120F399B6}" type="slidenum">
              <a:rPr lang="en-US" noProof="0" smtClean="0"/>
              <a:pPr/>
              <a:t>5</a:t>
            </a:fld>
            <a:endParaRPr lang="en-US" noProof="0" dirty="0"/>
          </a:p>
        </p:txBody>
      </p:sp>
      <p:pic>
        <p:nvPicPr>
          <p:cNvPr id="9" name="Picture 8">
            <a:extLst>
              <a:ext uri="{FF2B5EF4-FFF2-40B4-BE49-F238E27FC236}">
                <a16:creationId xmlns:a16="http://schemas.microsoft.com/office/drawing/2014/main" id="{A5FBFCA3-7634-40E2-BD8C-C96DAD3314E3}"/>
              </a:ext>
            </a:extLst>
          </p:cNvPr>
          <p:cNvPicPr>
            <a:picLocks noChangeAspect="1"/>
          </p:cNvPicPr>
          <p:nvPr/>
        </p:nvPicPr>
        <p:blipFill>
          <a:blip r:embed="rId2"/>
          <a:stretch>
            <a:fillRect/>
          </a:stretch>
        </p:blipFill>
        <p:spPr>
          <a:xfrm>
            <a:off x="1975555" y="144338"/>
            <a:ext cx="8726311" cy="6645929"/>
          </a:xfrm>
          <a:prstGeom prst="rect">
            <a:avLst/>
          </a:prstGeom>
        </p:spPr>
      </p:pic>
    </p:spTree>
    <p:extLst>
      <p:ext uri="{BB962C8B-B14F-4D97-AF65-F5344CB8AC3E}">
        <p14:creationId xmlns:p14="http://schemas.microsoft.com/office/powerpoint/2010/main" val="3943944492"/>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0D0D0-7C1D-47FF-A2F0-9937AA567A3D}">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16c05727-aa75-4e4a-9b5f-8a80a1165891"/>
    <ds:schemaRef ds:uri="http://purl.org/dc/elements/1.1/"/>
    <ds:schemaRef ds:uri="71af3243-3dd4-4a8d-8c0d-dd76da1f02a5"/>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695</TotalTime>
  <Words>130</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Candara</vt:lpstr>
      <vt:lpstr>Corbel</vt:lpstr>
      <vt:lpstr>Times New Roman</vt:lpstr>
      <vt:lpstr>Wingdings</vt:lpstr>
      <vt:lpstr>Office Theme</vt:lpstr>
      <vt:lpstr>PowerPoint Presentation</vt:lpstr>
      <vt:lpstr>PowerPoint Presentation</vt:lpstr>
      <vt:lpstr>PowerPoint Presentation</vt:lpstr>
      <vt:lpstr>NABIP Diversity, Equity , and Inclusion Mission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  to  the  NAHU  Board  of  Trustees Diversity, Equity , &amp;  Inclusion</dc:title>
  <dc:creator>WAYNE GUZMAN</dc:creator>
  <cp:lastModifiedBy>Illana Maze</cp:lastModifiedBy>
  <cp:revision>32</cp:revision>
  <cp:lastPrinted>2020-08-11T00:41:06Z</cp:lastPrinted>
  <dcterms:created xsi:type="dcterms:W3CDTF">2020-08-07T04:06:27Z</dcterms:created>
  <dcterms:modified xsi:type="dcterms:W3CDTF">2024-03-20T16:10:43Z</dcterms:modified>
</cp:coreProperties>
</file>