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  <p:sldMasterId id="2147483660" r:id="rId5"/>
  </p:sldMasterIdLst>
  <p:notesMasterIdLst>
    <p:notesMasterId r:id="rId20"/>
  </p:notesMasterIdLst>
  <p:sldIdLst>
    <p:sldId id="431" r:id="rId6"/>
    <p:sldId id="447" r:id="rId7"/>
    <p:sldId id="411" r:id="rId8"/>
    <p:sldId id="452" r:id="rId9"/>
    <p:sldId id="453" r:id="rId10"/>
    <p:sldId id="455" r:id="rId11"/>
    <p:sldId id="454" r:id="rId12"/>
    <p:sldId id="456" r:id="rId13"/>
    <p:sldId id="458" r:id="rId14"/>
    <p:sldId id="457" r:id="rId15"/>
    <p:sldId id="459" r:id="rId16"/>
    <p:sldId id="460" r:id="rId17"/>
    <p:sldId id="358" r:id="rId18"/>
    <p:sldId id="337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8FB8D9-3E3D-4511-B045-16D04E6D32BE}" v="30" dt="2022-04-22T21:51:49.0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52" autoAdjust="0"/>
    <p:restoredTop sz="93792" autoAdjust="0"/>
  </p:normalViewPr>
  <p:slideViewPr>
    <p:cSldViewPr snapToGrid="0">
      <p:cViewPr varScale="1">
        <p:scale>
          <a:sx n="70" d="100"/>
          <a:sy n="70" d="100"/>
        </p:scale>
        <p:origin x="852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9374F-0581-4287-9366-2D78D5DF7F87}" type="datetimeFigureOut">
              <a:rPr lang="en-US" smtClean="0"/>
              <a:t>6/17/2022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E4974-0FEC-492A-9A9B-08178F2FAC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668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E4974-0FEC-492A-9A9B-08178F2FACD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716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290F-03B0-40DC-9E27-BBE7C107B913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470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932D-9279-4455-8492-94B76BFFFA39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82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9E97-F109-444F-BE64-33CA8416F1E0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297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290F-03B0-40DC-9E27-BBE7C107B913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470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5A1BB-2159-49BD-8E2C-464B565CCFD2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949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2932-A06F-4676-9FE0-333F04BC2DCF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764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DF84-0602-4AFD-AFA6-F535086073DE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245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185D-2D96-4634-A835-0D6A230F1D38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02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5332-8C0E-4BBB-9D7C-A8C90463B9EF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8351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C947-3F2E-4BFB-B339-6F91E59367BC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403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6F35-D81A-4FC6-8350-6383CEA7765B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92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5A1BB-2159-49BD-8E2C-464B565CCFD2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9495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9F43-AE6F-4EA4-B8BF-C474AF42FB78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9583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932D-9279-4455-8492-94B76BFFFA39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825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9E97-F109-444F-BE64-33CA8416F1E0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29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2932-A06F-4676-9FE0-333F04BC2DCF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76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DF84-0602-4AFD-AFA6-F535086073DE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245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185D-2D96-4634-A835-0D6A230F1D38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5332-8C0E-4BBB-9D7C-A8C90463B9EF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835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C947-3F2E-4BFB-B339-6F91E59367BC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4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6F35-D81A-4FC6-8350-6383CEA7765B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929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9F43-AE6F-4EA4-B8BF-C474AF42FB78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95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D21FE-2BA7-4203-88DC-22E0F9CA5BAE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42E0F-C5C6-43B7-B480-4EE615968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182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D21FE-2BA7-4203-88DC-22E0F9CA5BAE}" type="datetime1">
              <a:rPr lang="en-US" smtClean="0"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42E0F-C5C6-43B7-B480-4EE615968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182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38666"/>
            <a:ext cx="6400800" cy="185750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800" b="1" cap="small" dirty="0">
                <a:solidFill>
                  <a:srgbClr val="C00000"/>
                </a:solidFill>
              </a:rPr>
              <a:t>Name Change</a:t>
            </a:r>
          </a:p>
          <a:p>
            <a:r>
              <a:rPr lang="en-US" sz="2000" b="1" cap="small" dirty="0">
                <a:solidFill>
                  <a:srgbClr val="C00000"/>
                </a:solidFill>
              </a:rPr>
              <a:t>With</a:t>
            </a:r>
          </a:p>
          <a:p>
            <a:r>
              <a:rPr lang="en-US" sz="4800" b="1" cap="small" dirty="0">
                <a:solidFill>
                  <a:srgbClr val="C00000"/>
                </a:solidFill>
              </a:rPr>
              <a:t>Rebranding</a:t>
            </a:r>
          </a:p>
        </p:txBody>
      </p:sp>
      <p:sp>
        <p:nvSpPr>
          <p:cNvPr id="10" name="Text Placeholder 11"/>
          <p:cNvSpPr txBox="1">
            <a:spLocks/>
          </p:cNvSpPr>
          <p:nvPr/>
        </p:nvSpPr>
        <p:spPr>
          <a:xfrm>
            <a:off x="3962400" y="836468"/>
            <a:ext cx="1371600" cy="533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b="1" i="1" kern="1200" baseline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Nirmala UI Semilight" panose="020B04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37" name="Picture 13" descr="K:\Logos and Templates\NAHU Logos\NAHU_Logo_Initialis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540" y="776098"/>
            <a:ext cx="6286919" cy="163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790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89058"/>
            <a:ext cx="9067800" cy="85725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4800" b="1" i="1" cap="small" dirty="0">
                <a:solidFill>
                  <a:srgbClr val="C00000"/>
                </a:solidFill>
              </a:rPr>
              <a:t>Phase 3 – The Process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10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1047750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232416"/>
            <a:ext cx="8763000" cy="193899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PR Firm engaged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Initial responses on two names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Interview with NAIFA during their rebranding in late ’90s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Extensive discussion of Board – No decision made</a:t>
            </a:r>
          </a:p>
        </p:txBody>
      </p:sp>
      <p:pic>
        <p:nvPicPr>
          <p:cNvPr id="10" name="Picture 2" descr="K:\Samson, D\Presentations\Logos\NAHU_Logo_Initialis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882735"/>
            <a:ext cx="914400" cy="23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305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89058"/>
            <a:ext cx="9067800" cy="85725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4800" b="1" i="1" cap="small" dirty="0">
                <a:solidFill>
                  <a:srgbClr val="C00000"/>
                </a:solidFill>
              </a:rPr>
              <a:t>Special Session of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11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1047750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232416"/>
            <a:ext cx="8763000" cy="267765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Further Discussion – Final Scrutinizing 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Interest of Chapters &amp; Members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Mission &amp; Vision of Association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Feedback from PR Firm (and NAIFA)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Pros &amp; Cons of Identified Key Words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pic>
        <p:nvPicPr>
          <p:cNvPr id="10" name="Picture 2" descr="K:\Samson, D\Presentations\Logos\NAHU_Logo_Initialis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882735"/>
            <a:ext cx="914400" cy="23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502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89058"/>
            <a:ext cx="9067800" cy="85725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4800" b="1" i="1" cap="small" dirty="0">
                <a:solidFill>
                  <a:srgbClr val="C00000"/>
                </a:solidFill>
              </a:rPr>
              <a:t>Special Session of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12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1047750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232416"/>
            <a:ext cx="8763000" cy="329320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en-US" sz="2400" dirty="0"/>
          </a:p>
          <a:p>
            <a:pPr algn="ctr"/>
            <a:endParaRPr lang="en-US" sz="3200" b="1" dirty="0"/>
          </a:p>
          <a:p>
            <a:pPr algn="ctr"/>
            <a:r>
              <a:rPr lang="en-US" sz="4400" b="1" dirty="0"/>
              <a:t>NEW NAME APPROVED!</a:t>
            </a:r>
          </a:p>
          <a:p>
            <a:pPr algn="ctr"/>
            <a:r>
              <a:rPr lang="en-US" sz="2400" dirty="0"/>
              <a:t>100% OF VOTES IN FAVOR 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dirty="0"/>
          </a:p>
          <a:p>
            <a:pPr algn="ctr"/>
            <a:r>
              <a:rPr lang="en-US" dirty="0"/>
              <a:t>(drumroll) </a:t>
            </a:r>
          </a:p>
        </p:txBody>
      </p:sp>
      <p:pic>
        <p:nvPicPr>
          <p:cNvPr id="10" name="Picture 2" descr="K:\Samson, D\Presentations\Logos\NAHU_Logo_Initialis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882735"/>
            <a:ext cx="914400" cy="23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29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496" y="601785"/>
            <a:ext cx="8458200" cy="3394472"/>
          </a:xfrm>
        </p:spPr>
        <p:txBody>
          <a:bodyPr>
            <a:noAutofit/>
          </a:bodyPr>
          <a:lstStyle/>
          <a:p>
            <a:endParaRPr lang="en-US" sz="1800" dirty="0"/>
          </a:p>
          <a:p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793531" y="1028826"/>
            <a:ext cx="7848600" cy="280076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cap="small" dirty="0">
                <a:latin typeface="Garamond" panose="02020404030301010803" pitchFamily="18" charset="0"/>
              </a:rPr>
              <a:t>National Association of Benefits &amp; Insurance Professionals</a:t>
            </a:r>
          </a:p>
          <a:p>
            <a:pPr algn="ctr"/>
            <a:r>
              <a:rPr lang="en-US" sz="3200" b="1" cap="small" dirty="0">
                <a:latin typeface="Garamond" panose="02020404030301010803" pitchFamily="18" charset="0"/>
              </a:rPr>
              <a:t>“Shaping the Future of Healthcare”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055F9DA-46C1-470D-B380-3164F0AA0C78}"/>
              </a:ext>
            </a:extLst>
          </p:cNvPr>
          <p:cNvCxnSpPr/>
          <p:nvPr/>
        </p:nvCxnSpPr>
        <p:spPr>
          <a:xfrm>
            <a:off x="1105951" y="3278683"/>
            <a:ext cx="7223760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125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14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59294" y="712287"/>
            <a:ext cx="6022284" cy="3570208"/>
          </a:xfrm>
          <a:prstGeom prst="rect">
            <a:avLst/>
          </a:prstGeom>
          <a:solidFill>
            <a:schemeClr val="bg1">
              <a:lumMod val="85000"/>
            </a:schemeClr>
          </a:solidFill>
          <a:ln w="793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endParaRPr lang="en-US" sz="5400" b="1" cap="small" dirty="0">
              <a:solidFill>
                <a:srgbClr val="C00000"/>
              </a:solidFill>
            </a:endParaRPr>
          </a:p>
          <a:p>
            <a:pPr algn="ctr"/>
            <a:r>
              <a:rPr lang="en-US" sz="5400" b="1" cap="small" dirty="0">
                <a:solidFill>
                  <a:srgbClr val="C00000"/>
                </a:solidFill>
              </a:rPr>
              <a:t>Join Us as We Look </a:t>
            </a:r>
          </a:p>
          <a:p>
            <a:pPr algn="ctr"/>
            <a:r>
              <a:rPr lang="en-US" sz="5400" b="1" cap="small" dirty="0">
                <a:solidFill>
                  <a:srgbClr val="C00000"/>
                </a:solidFill>
              </a:rPr>
              <a:t>Ahead to Austin!</a:t>
            </a:r>
          </a:p>
          <a:p>
            <a:pPr algn="ctr"/>
            <a:r>
              <a:rPr lang="en-US" sz="3200" b="1" cap="small" dirty="0">
                <a:solidFill>
                  <a:srgbClr val="C00000"/>
                </a:solidFill>
              </a:rPr>
              <a:t>June 25 – 28, 2022</a:t>
            </a:r>
          </a:p>
          <a:p>
            <a:pPr algn="ctr"/>
            <a:endParaRPr lang="en-US" sz="3200" b="1" cap="smal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705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19050"/>
            <a:ext cx="9067800" cy="857250"/>
          </a:xfrm>
        </p:spPr>
        <p:txBody>
          <a:bodyPr>
            <a:noAutofit/>
          </a:bodyPr>
          <a:lstStyle/>
          <a:p>
            <a:endParaRPr lang="en-US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29878"/>
            <a:ext cx="8458200" cy="3394472"/>
          </a:xfrm>
        </p:spPr>
        <p:txBody>
          <a:bodyPr>
            <a:noAutofit/>
          </a:bodyPr>
          <a:lstStyle/>
          <a:p>
            <a:endParaRPr lang="en-US" sz="1800" dirty="0"/>
          </a:p>
          <a:p>
            <a:endParaRPr lang="en-US" sz="1800" dirty="0"/>
          </a:p>
        </p:txBody>
      </p:sp>
      <p:pic>
        <p:nvPicPr>
          <p:cNvPr id="5" name="Picture 2" descr="K:\Samson, D\Presentations\Logos\NAHU_Logo_Initialis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882735"/>
            <a:ext cx="914400" cy="23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168001"/>
              </p:ext>
            </p:extLst>
          </p:nvPr>
        </p:nvGraphicFramePr>
        <p:xfrm>
          <a:off x="304800" y="148251"/>
          <a:ext cx="8458200" cy="460558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{7DF18680-E054-41AD-8BC1-D1AEF772440D}</a:tableStyleId>
              </a:tblPr>
              <a:tblGrid>
                <a:gridCol w="845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6548">
                <a:tc>
                  <a:txBody>
                    <a:bodyPr/>
                    <a:lstStyle/>
                    <a:p>
                      <a:pPr algn="ctr"/>
                      <a:r>
                        <a:rPr lang="en-US" sz="4000" cap="small" dirty="0"/>
                        <a:t>Introduction</a:t>
                      </a:r>
                      <a:r>
                        <a:rPr lang="en-US" sz="4000" cap="small" baseline="0" dirty="0"/>
                        <a:t> </a:t>
                      </a:r>
                      <a:endParaRPr lang="en-US" cap="small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1187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sz="2400" dirty="0"/>
                        <a:t>December 2021 – NAHU BOT discussed rebranding &amp; name change 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sz="2400" dirty="0"/>
                        <a:t>Task Force established to review &amp; make recommendation to BOT  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sz="2400" dirty="0"/>
                        <a:t>Task Force organized &amp; ‘discovery’ phase begins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</a:rPr>
                        <a:t>TF Members: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</a:rPr>
                        <a:t>            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•  Cross Section of our Federation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             •  Small &amp; Large Locals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             •  Small &amp; Large States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              •  Geographical Variation</a:t>
                      </a:r>
                      <a:endParaRPr lang="en-US" sz="2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055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89058"/>
            <a:ext cx="9067800" cy="85725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4800" b="1" i="1" cap="small" dirty="0">
                <a:solidFill>
                  <a:srgbClr val="C00000"/>
                </a:solidFill>
              </a:rPr>
              <a:t>Phase 1 – The Process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1047750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232416"/>
            <a:ext cx="8763000" cy="338554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Is current name working?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Is there a need to change?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If so, why?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What is the impact to our brand?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Legislative impact – D.C. &amp; States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Member recruitment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Cost?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Legal &amp; Websites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Assignments</a:t>
            </a:r>
          </a:p>
        </p:txBody>
      </p:sp>
      <p:pic>
        <p:nvPicPr>
          <p:cNvPr id="10" name="Picture 2" descr="K:\Samson, D\Presentations\Logos\NAHU_Logo_Initialis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882735"/>
            <a:ext cx="914400" cy="23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667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89058"/>
            <a:ext cx="9067800" cy="85725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4800" b="1" i="1" cap="small" dirty="0">
                <a:solidFill>
                  <a:srgbClr val="C00000"/>
                </a:solidFill>
              </a:rPr>
              <a:t>Task Force Report - Cap Con ‘22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1047750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232416"/>
            <a:ext cx="8763000" cy="33547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Significant ‘need’ from local / state leaders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Recruiting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Word ‘Underwriter’ a detriment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Legislation – negative connotation of word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NAHU Lobby Firm – Tiber Creek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Recently rebranded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No significant fallback/loss of recognition in D.C.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Need to hire a PR Firm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/>
              <a:t>RFP sent out to determine feasibility &amp; budget impact</a:t>
            </a:r>
          </a:p>
        </p:txBody>
      </p:sp>
      <p:pic>
        <p:nvPicPr>
          <p:cNvPr id="10" name="Picture 2" descr="K:\Samson, D\Presentations\Logos\NAHU_Logo_Initialis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882735"/>
            <a:ext cx="914400" cy="23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182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19050"/>
            <a:ext cx="9067800" cy="857250"/>
          </a:xfrm>
        </p:spPr>
        <p:txBody>
          <a:bodyPr>
            <a:noAutofit/>
          </a:bodyPr>
          <a:lstStyle/>
          <a:p>
            <a:endParaRPr lang="en-US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29878"/>
            <a:ext cx="8458200" cy="3394472"/>
          </a:xfrm>
        </p:spPr>
        <p:txBody>
          <a:bodyPr>
            <a:noAutofit/>
          </a:bodyPr>
          <a:lstStyle/>
          <a:p>
            <a:endParaRPr lang="en-US" sz="1800" dirty="0"/>
          </a:p>
          <a:p>
            <a:endParaRPr lang="en-US" sz="1800" dirty="0"/>
          </a:p>
        </p:txBody>
      </p:sp>
      <p:pic>
        <p:nvPicPr>
          <p:cNvPr id="5" name="Picture 2" descr="K:\Samson, D\Presentations\Logos\NAHU_Logo_Initialis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882735"/>
            <a:ext cx="914400" cy="23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73007"/>
              </p:ext>
            </p:extLst>
          </p:nvPr>
        </p:nvGraphicFramePr>
        <p:xfrm>
          <a:off x="304800" y="278880"/>
          <a:ext cx="8458200" cy="378366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{7DF18680-E054-41AD-8BC1-D1AEF772440D}</a:tableStyleId>
              </a:tblPr>
              <a:tblGrid>
                <a:gridCol w="845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263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Board Vote to Move Forward</a:t>
                      </a:r>
                      <a:r>
                        <a:rPr lang="en-US" sz="4000" baseline="0" dirty="0"/>
                        <a:t> </a:t>
                      </a:r>
                      <a:endParaRPr lang="en-US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103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2400" dirty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2400" dirty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2400" dirty="0"/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sz="4000" b="1" dirty="0"/>
                        <a:t>Approval – move to Phase 2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2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115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89058"/>
            <a:ext cx="9067800" cy="85725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4800" b="1" i="1" cap="small" dirty="0">
                <a:solidFill>
                  <a:srgbClr val="C00000"/>
                </a:solidFill>
              </a:rPr>
              <a:t>Phase 2 – The Process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1047750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232416"/>
            <a:ext cx="8763000" cy="378565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What name fits our Mission &amp; Vision?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Identification of Key Words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/>
              <a:t>National, American, etc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/>
              <a:t>Health(care) or Not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/>
              <a:t>Tagline or Not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/>
              <a:t>Professionals, Specialists, Advisors, etc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/>
              <a:t>Insurance, Benefits, Coverage, etc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Survey of Names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/>
              <a:t>Narrowed from 30 down to 7 to 3 to 1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/>
              <a:t>Repeat</a:t>
            </a:r>
          </a:p>
        </p:txBody>
      </p:sp>
      <p:pic>
        <p:nvPicPr>
          <p:cNvPr id="10" name="Picture 2" descr="K:\Samson, D\Presentations\Logos\NAHU_Logo_Initialis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882735"/>
            <a:ext cx="914400" cy="23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6008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89058"/>
            <a:ext cx="9067800" cy="85725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4800" b="1" i="1" cap="small" dirty="0">
                <a:solidFill>
                  <a:srgbClr val="C00000"/>
                </a:solidFill>
              </a:rPr>
              <a:t>Phase 2 – The Process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1047750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232416"/>
            <a:ext cx="8763000" cy="375487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RFPs for PR Firms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Two Components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/>
              <a:t>Name identification with feasibility of URLs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/>
              <a:t>Post Convention – branding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FIVE engaged  --  FOUR responded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Vet Name Options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Key constituent groups of membership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Impact on influence with Advocacy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DEI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dirty="0"/>
          </a:p>
        </p:txBody>
      </p:sp>
      <p:pic>
        <p:nvPicPr>
          <p:cNvPr id="10" name="Picture 2" descr="K:\Samson, D\Presentations\Logos\NAHU_Logo_Initialis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882735"/>
            <a:ext cx="914400" cy="23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6660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89058"/>
            <a:ext cx="9067800" cy="85725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4800" b="1" i="1" cap="small" dirty="0">
                <a:solidFill>
                  <a:srgbClr val="C00000"/>
                </a:solidFill>
              </a:rPr>
              <a:t>Phase 3 – Task Force Report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1047750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232416"/>
            <a:ext cx="8763000" cy="34163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/>
              <a:t>NEW NAMES IDENTIFIED THROUGH SURVEYS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Evaluation of RFPs from PR/Marketing Firms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Capabilities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Experience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Cost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PR firm identified - superior to scope of work &amp; value within budget</a:t>
            </a:r>
          </a:p>
        </p:txBody>
      </p:sp>
      <p:pic>
        <p:nvPicPr>
          <p:cNvPr id="10" name="Picture 2" descr="K:\Samson, D\Presentations\Logos\NAHU_Logo_Initialis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882735"/>
            <a:ext cx="914400" cy="23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929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19050"/>
            <a:ext cx="9067800" cy="857250"/>
          </a:xfrm>
        </p:spPr>
        <p:txBody>
          <a:bodyPr>
            <a:noAutofit/>
          </a:bodyPr>
          <a:lstStyle/>
          <a:p>
            <a:endParaRPr lang="en-US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29878"/>
            <a:ext cx="8458200" cy="3394472"/>
          </a:xfrm>
        </p:spPr>
        <p:txBody>
          <a:bodyPr>
            <a:noAutofit/>
          </a:bodyPr>
          <a:lstStyle/>
          <a:p>
            <a:endParaRPr lang="en-US" sz="1800" dirty="0"/>
          </a:p>
          <a:p>
            <a:endParaRPr lang="en-US" sz="1800" dirty="0"/>
          </a:p>
        </p:txBody>
      </p:sp>
      <p:pic>
        <p:nvPicPr>
          <p:cNvPr id="5" name="Picture 2" descr="K:\Samson, D\Presentations\Logos\NAHU_Logo_Initialis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882735"/>
            <a:ext cx="914400" cy="23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2E0F-C5C6-43B7-B480-4EE615968BB7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803277"/>
              </p:ext>
            </p:extLst>
          </p:nvPr>
        </p:nvGraphicFramePr>
        <p:xfrm>
          <a:off x="304800" y="148251"/>
          <a:ext cx="8458200" cy="378366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{7DF18680-E054-41AD-8BC1-D1AEF772440D}</a:tableStyleId>
              </a:tblPr>
              <a:tblGrid>
                <a:gridCol w="845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263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Board Vote on PR Firm</a:t>
                      </a:r>
                      <a:endParaRPr lang="en-US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103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2400" dirty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2400" dirty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2400" dirty="0"/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sz="4000" b="1" dirty="0"/>
                        <a:t>Move Forward &amp; Engage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2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088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38AE5FAB35C943ABF56F5FD20C04E5" ma:contentTypeVersion="12" ma:contentTypeDescription="Create a new document." ma:contentTypeScope="" ma:versionID="04260deb6bccdd7c281d832e4aec6bd9">
  <xsd:schema xmlns:xsd="http://www.w3.org/2001/XMLSchema" xmlns:xs="http://www.w3.org/2001/XMLSchema" xmlns:p="http://schemas.microsoft.com/office/2006/metadata/properties" xmlns:ns2="5e9407b1-4f2f-4913-9928-7e4154caf9fe" xmlns:ns3="5f7fda24-0605-4d81-9dda-a669073443c2" targetNamespace="http://schemas.microsoft.com/office/2006/metadata/properties" ma:root="true" ma:fieldsID="ee0b100ce37dc498085c0783c63bb52b" ns2:_="" ns3:_="">
    <xsd:import namespace="5e9407b1-4f2f-4913-9928-7e4154caf9fe"/>
    <xsd:import namespace="5f7fda24-0605-4d81-9dda-a669073443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9407b1-4f2f-4913-9928-7e4154caf9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7fda24-0605-4d81-9dda-a669073443c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910D7B-67AC-4BBB-9014-760663EDCA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9DA463-BF06-418C-809E-1B732D0D4F34}">
  <ds:schemaRefs>
    <ds:schemaRef ds:uri="http://schemas.microsoft.com/office/2006/documentManagement/types"/>
    <ds:schemaRef ds:uri="http://schemas.microsoft.com/office/infopath/2007/PartnerControls"/>
    <ds:schemaRef ds:uri="b70ba295-58fe-4da5-9b08-9ce7a855d355"/>
    <ds:schemaRef ds:uri="http://purl.org/dc/elements/1.1/"/>
    <ds:schemaRef ds:uri="http://schemas.microsoft.com/office/2006/metadata/properties"/>
    <ds:schemaRef ds:uri="06b8e69b-b19b-4385-a1f4-77998851d92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CE1A3E4-34DA-4112-97DC-206009F1D96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3809</TotalTime>
  <Words>449</Words>
  <Application>Microsoft Office PowerPoint</Application>
  <PresentationFormat>On-screen Show (16:9)</PresentationFormat>
  <Paragraphs>112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Abadi</vt:lpstr>
      <vt:lpstr>Arial</vt:lpstr>
      <vt:lpstr>Calibri</vt:lpstr>
      <vt:lpstr>Garamond</vt:lpstr>
      <vt:lpstr>Wingdings</vt:lpstr>
      <vt:lpstr>Office Theme</vt:lpstr>
      <vt:lpstr>Office Theme</vt:lpstr>
      <vt:lpstr>PowerPoint Presentation</vt:lpstr>
      <vt:lpstr>PowerPoint Presentation</vt:lpstr>
      <vt:lpstr>Phase 1 – The Process</vt:lpstr>
      <vt:lpstr>Task Force Report - Cap Con ‘22</vt:lpstr>
      <vt:lpstr>PowerPoint Presentation</vt:lpstr>
      <vt:lpstr>Phase 2 – The Process</vt:lpstr>
      <vt:lpstr>Phase 2 – The Process</vt:lpstr>
      <vt:lpstr>Phase 3 – Task Force Report</vt:lpstr>
      <vt:lpstr>PowerPoint Presentation</vt:lpstr>
      <vt:lpstr>Phase 3 – The Process</vt:lpstr>
      <vt:lpstr>Special Session of Board</vt:lpstr>
      <vt:lpstr>Special Session of Board</vt:lpstr>
      <vt:lpstr>PowerPoint Presentation</vt:lpstr>
      <vt:lpstr>PowerPoint Presentation</vt:lpstr>
    </vt:vector>
  </TitlesOfParts>
  <Company>NAHU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Husni Abdelaziz</dc:creator>
  <cp:lastModifiedBy>Illana Maze</cp:lastModifiedBy>
  <cp:revision>28</cp:revision>
  <dcterms:created xsi:type="dcterms:W3CDTF">2020-11-04T16:13:56Z</dcterms:created>
  <dcterms:modified xsi:type="dcterms:W3CDTF">2022-06-17T16:03:35Z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0x0101001938AE5FAB35C943ABF56F5FD20C04E5</vt:lpwstr>
  </property>
</Properties>
</file>